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1351" r:id="rId3"/>
    <p:sldId id="1352" r:id="rId4"/>
    <p:sldId id="1353" r:id="rId5"/>
    <p:sldId id="1354" r:id="rId6"/>
    <p:sldId id="1355" r:id="rId7"/>
    <p:sldId id="1356" r:id="rId8"/>
    <p:sldId id="269" r:id="rId9"/>
    <p:sldId id="1357" r:id="rId10"/>
    <p:sldId id="1359" r:id="rId11"/>
    <p:sldId id="1358" r:id="rId12"/>
    <p:sldId id="1361" r:id="rId13"/>
    <p:sldId id="1362" r:id="rId14"/>
    <p:sldId id="135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B1AB2-40B1-7E4D-AF8B-6C21C042175F}"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87E30-B0A4-8A4E-9C1A-D1248D2C21F2}" type="slidenum">
              <a:rPr lang="en-US" smtClean="0"/>
              <a:t>‹#›</a:t>
            </a:fld>
            <a:endParaRPr lang="en-US"/>
          </a:p>
        </p:txBody>
      </p:sp>
    </p:spTree>
    <p:extLst>
      <p:ext uri="{BB962C8B-B14F-4D97-AF65-F5344CB8AC3E}">
        <p14:creationId xmlns:p14="http://schemas.microsoft.com/office/powerpoint/2010/main" val="159859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311210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12</a:t>
            </a:fld>
            <a:endParaRPr lang="en-US"/>
          </a:p>
        </p:txBody>
      </p:sp>
    </p:spTree>
    <p:extLst>
      <p:ext uri="{BB962C8B-B14F-4D97-AF65-F5344CB8AC3E}">
        <p14:creationId xmlns:p14="http://schemas.microsoft.com/office/powerpoint/2010/main" val="3183081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13</a:t>
            </a:fld>
            <a:endParaRPr lang="en-US"/>
          </a:p>
        </p:txBody>
      </p:sp>
    </p:spTree>
    <p:extLst>
      <p:ext uri="{BB962C8B-B14F-4D97-AF65-F5344CB8AC3E}">
        <p14:creationId xmlns:p14="http://schemas.microsoft.com/office/powerpoint/2010/main" val="1372611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11/18/19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1153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185779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306967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367066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1078558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2568520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2384025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273498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11</a:t>
            </a:fld>
            <a:endParaRPr lang="en-US"/>
          </a:p>
        </p:txBody>
      </p:sp>
    </p:spTree>
    <p:extLst>
      <p:ext uri="{BB962C8B-B14F-4D97-AF65-F5344CB8AC3E}">
        <p14:creationId xmlns:p14="http://schemas.microsoft.com/office/powerpoint/2010/main" val="163573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CA07-3C61-B545-9DF5-E7E5CC3278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ED5098-1C36-3A4A-89EC-F7B476A5B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2F8395-172E-AA4F-B383-258D4DE63AD3}"/>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4D68EC2A-8CFE-6B4E-BA08-FB6770A6E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51283-04CD-684B-9C25-2D9714E7A04C}"/>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07925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CF6B-EFA2-EC44-91FD-119E0EFCCA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05C5F5-8A13-D944-9992-9328D903E4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4D281-F230-BC4F-A783-D00C28732092}"/>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39352E24-3EDB-124A-A115-8F20D759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C32C2-0F08-E84A-B0C4-342C4BDF027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01431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C2263-A1FF-414E-92C5-BF5AE37EF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CC3C1-030F-E341-89ED-DB481C8687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43B14-8E9F-5E47-8F64-96621CD6F102}"/>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CE90FFBA-B439-E045-B6E4-C5610816C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9622B-704B-644A-8C10-93DEB2821AB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390243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1DA8-6A9F-CE47-9227-42B8996E4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87C85-A612-1C40-83AE-63F6790311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05AD5-9B88-E144-9090-CAFFA5B8C82D}"/>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5EECD547-7DCC-B34B-87CE-30B399056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86E0D-EDA3-BB49-82E2-7A68B792965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114099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7D0D-5D3F-4145-B972-990AFEFB7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7DAB6F-0C67-6C43-A9C6-99A82C088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73DF4-B5E6-964F-91C8-8227EBD87FFD}"/>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96420D0D-A045-FA4C-8460-2BA06A5FC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EE91B-5ACD-2B48-AAD6-5E3E03F833AE}"/>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87469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739-3FAB-5E41-85D1-1404D7153C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CA224-04EE-B541-A604-CBBFCA7F83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493415-22D6-4342-94C9-3822865420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CF7F09-9224-C94B-B4BF-6185269C4AEB}"/>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6" name="Footer Placeholder 5">
            <a:extLst>
              <a:ext uri="{FF2B5EF4-FFF2-40B4-BE49-F238E27FC236}">
                <a16:creationId xmlns:a16="http://schemas.microsoft.com/office/drawing/2014/main" id="{E5E6C6FD-AD3D-8648-A41A-79F1848F5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2691E-9AB1-834F-9FA2-F16BD46F00C0}"/>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164624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CD59-DA90-C545-A4A5-4F5EA2C324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7D79C-E67E-4D47-B9CD-D6921B0FDA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32026-4AA0-AA44-B9B8-91CFF0E76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B115A4-87DC-3947-9145-7C595372F5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61EA94-030B-E242-84BE-387D72951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77C2B2-1DCA-F647-B998-29B5BD622CC9}"/>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8" name="Footer Placeholder 7">
            <a:extLst>
              <a:ext uri="{FF2B5EF4-FFF2-40B4-BE49-F238E27FC236}">
                <a16:creationId xmlns:a16="http://schemas.microsoft.com/office/drawing/2014/main" id="{CCC6D747-6272-6548-AAB6-B089A9ABC1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F0238-C555-ED4B-8869-1B95CF884C10}"/>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8713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525B-F970-274E-BECA-B3B1372665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EA0666-3B3E-1445-9B12-388404F6CAD8}"/>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4" name="Footer Placeholder 3">
            <a:extLst>
              <a:ext uri="{FF2B5EF4-FFF2-40B4-BE49-F238E27FC236}">
                <a16:creationId xmlns:a16="http://schemas.microsoft.com/office/drawing/2014/main" id="{52AA7D49-027A-0347-B1AE-3C62C1443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5E3BF2-A560-D044-8AF9-DD47998EF78F}"/>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55869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26023B-0FFA-D143-BA3E-0D9B823CD1E6}"/>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3" name="Footer Placeholder 2">
            <a:extLst>
              <a:ext uri="{FF2B5EF4-FFF2-40B4-BE49-F238E27FC236}">
                <a16:creationId xmlns:a16="http://schemas.microsoft.com/office/drawing/2014/main" id="{7B05F69A-1DCD-D743-87C7-B22494B4BB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4A76C-EB46-9149-8E6D-14C1A89DF41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001010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356D-C5E7-F44E-A6AD-D842AEE12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AF2CCB-28DB-2240-A16A-B975151C07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F261A9-D419-8344-83FA-ADFDA67A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0FB35-FAED-ED45-88D2-AC0734A523E3}"/>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6" name="Footer Placeholder 5">
            <a:extLst>
              <a:ext uri="{FF2B5EF4-FFF2-40B4-BE49-F238E27FC236}">
                <a16:creationId xmlns:a16="http://schemas.microsoft.com/office/drawing/2014/main" id="{13E8BF75-9E7A-F44C-98F5-DAF83C8EB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F1D61-8C06-0845-9A21-E7F549CE26E1}"/>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13349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0B43-DA39-404E-926D-CFBB1BA14A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00BA5-F555-C84A-8CD6-DBB2555BE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624EB5-7E89-6446-A2D7-042F1F9C7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38289-04A4-374F-911D-2CFCCBC2F6EA}"/>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6" name="Footer Placeholder 5">
            <a:extLst>
              <a:ext uri="{FF2B5EF4-FFF2-40B4-BE49-F238E27FC236}">
                <a16:creationId xmlns:a16="http://schemas.microsoft.com/office/drawing/2014/main" id="{C139C201-FE16-254C-AEC3-F3B65B15F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82A30C-D002-F043-AB7C-7437F239A159}"/>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256703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E0529-0480-224D-B46D-5D8CB79F1F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84BFA-D1DC-4641-B91C-0A8347E3A3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63658-D116-8842-B177-2CC7CD8B1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F9740AEB-AF17-1743-8417-8C211CEE2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A899F4-6434-9340-BF6A-235948D72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5417B-ABB4-9943-96CA-AE18B7BF12DE}" type="slidenum">
              <a:rPr lang="en-US" smtClean="0"/>
              <a:t>‹#›</a:t>
            </a:fld>
            <a:endParaRPr lang="en-US"/>
          </a:p>
        </p:txBody>
      </p:sp>
    </p:spTree>
    <p:extLst>
      <p:ext uri="{BB962C8B-B14F-4D97-AF65-F5344CB8AC3E}">
        <p14:creationId xmlns:p14="http://schemas.microsoft.com/office/powerpoint/2010/main" val="135080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xamarin/xamarin-forms/app-fundamentals/templates/data-templates/selector" TargetMode="External"/><Relationship Id="rId7" Type="http://schemas.openxmlformats.org/officeDocument/2006/relationships/hyperlink" Target="https://docs.microsoft.com/en-us/xamarin/xamarin-forms/app-fundamentals/custom-render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ocs.microsoft.com/en-us/xamarin/xamarin-forms/app-fundamentals/triggers" TargetMode="External"/><Relationship Id="rId5" Type="http://schemas.openxmlformats.org/officeDocument/2006/relationships/hyperlink" Target="https://docs.microsoft.com/en-us/xamarin/xamarin-forms/app-fundamentals/behaviors/" TargetMode="External"/><Relationship Id="rId4" Type="http://schemas.openxmlformats.org/officeDocument/2006/relationships/hyperlink" Target="https://docs.microsoft.com/en-us/xamarin/xamarin-forms/user-interface/styles/xa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xamarin/xamarin-forms/app-fundamentals/effec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en-us/xamarin/xamarin-forms/user-interface/visual-state-manager" TargetMode="External"/><Relationship Id="rId5" Type="http://schemas.openxmlformats.org/officeDocument/2006/relationships/hyperlink" Target="https://docs.microsoft.com/en-us/xamarin/xamarin-forms/platform/platform-specifics/" TargetMode="External"/><Relationship Id="rId4" Type="http://schemas.openxmlformats.org/officeDocument/2006/relationships/hyperlink" Target="https://docs.microsoft.com/en-us/xamarin/xamarin-forms/app-fundamentals/dependency-service/introduc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jandroRuiz/AdvancedTopicsCommunityAnniversary"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alejandroruizvarela.blogspot.mx/"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50C8F-6E0B-7746-A3AC-0D4C925F9BBB}"/>
              </a:ext>
            </a:extLst>
          </p:cNvPr>
          <p:cNvPicPr>
            <a:picLocks noChangeAspect="1"/>
          </p:cNvPicPr>
          <p:nvPr/>
        </p:nvPicPr>
        <p:blipFill>
          <a:blip r:embed="rId2"/>
          <a:stretch>
            <a:fillRect/>
          </a:stretch>
        </p:blipFill>
        <p:spPr>
          <a:xfrm>
            <a:off x="2597150" y="742950"/>
            <a:ext cx="6997700" cy="5372100"/>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0"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BE68C0-2A25-234D-9866-A43CF9882720}"/>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9" name="TextBox 8">
            <a:extLst>
              <a:ext uri="{FF2B5EF4-FFF2-40B4-BE49-F238E27FC236}">
                <a16:creationId xmlns:a16="http://schemas.microsoft.com/office/drawing/2014/main" id="{E096C6DD-7C05-3A43-98B9-9AF05A947BD2}"/>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a:solidFill>
                  <a:srgbClr val="54BABB"/>
                </a:solidFill>
              </a:rPr>
              <a:t>@</a:t>
            </a:r>
            <a:r>
              <a:rPr lang="en-US" sz="1600" dirty="0" err="1">
                <a:solidFill>
                  <a:srgbClr val="54BABB"/>
                </a:solidFill>
              </a:rPr>
              <a:t>alejandroruizva</a:t>
            </a:r>
            <a:endParaRPr lang="en-US" sz="1600" dirty="0">
              <a:solidFill>
                <a:srgbClr val="54BABB"/>
              </a:solidFill>
            </a:endParaRPr>
          </a:p>
        </p:txBody>
      </p:sp>
      <p:sp>
        <p:nvSpPr>
          <p:cNvPr id="10" name="TextBox 9">
            <a:extLst>
              <a:ext uri="{FF2B5EF4-FFF2-40B4-BE49-F238E27FC236}">
                <a16:creationId xmlns:a16="http://schemas.microsoft.com/office/drawing/2014/main" id="{5760B7B4-46D4-6346-802A-DC0F27850D5D}"/>
              </a:ext>
            </a:extLst>
          </p:cNvPr>
          <p:cNvSpPr txBox="1"/>
          <p:nvPr/>
        </p:nvSpPr>
        <p:spPr>
          <a:xfrm>
            <a:off x="3433311" y="1439943"/>
            <a:ext cx="4935184" cy="1323439"/>
          </a:xfrm>
          <a:prstGeom prst="rect">
            <a:avLst/>
          </a:prstGeom>
          <a:noFill/>
        </p:spPr>
        <p:txBody>
          <a:bodyPr wrap="square" rtlCol="0">
            <a:spAutoFit/>
          </a:bodyPr>
          <a:lstStyle/>
          <a:p>
            <a:pPr algn="ctr"/>
            <a:r>
              <a:rPr lang="en-US" sz="4000" dirty="0" err="1">
                <a:solidFill>
                  <a:schemeClr val="bg1"/>
                </a:solidFill>
              </a:rPr>
              <a:t>Xamarin.Forms</a:t>
            </a:r>
            <a:r>
              <a:rPr lang="en-US" sz="4000" dirty="0">
                <a:solidFill>
                  <a:schemeClr val="bg1"/>
                </a:solidFill>
              </a:rPr>
              <a:t> Advanced Topics</a:t>
            </a:r>
          </a:p>
        </p:txBody>
      </p:sp>
    </p:spTree>
    <p:extLst>
      <p:ext uri="{BB962C8B-B14F-4D97-AF65-F5344CB8AC3E}">
        <p14:creationId xmlns:p14="http://schemas.microsoft.com/office/powerpoint/2010/main" val="11992436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Platform-Specifics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Platform-specifics allow you to consume functionality that's only available on a specific platform, without implementing custom renderers or effects.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2D476C5-9D20-234C-9C3C-0B7A0B0C145E}"/>
              </a:ext>
            </a:extLst>
          </p:cNvPr>
          <p:cNvPicPr>
            <a:picLocks noChangeAspect="1"/>
          </p:cNvPicPr>
          <p:nvPr/>
        </p:nvPicPr>
        <p:blipFill>
          <a:blip r:embed="rId3"/>
          <a:stretch>
            <a:fillRect/>
          </a:stretch>
        </p:blipFill>
        <p:spPr>
          <a:xfrm>
            <a:off x="8438790" y="3102599"/>
            <a:ext cx="3344237" cy="3344237"/>
          </a:xfrm>
          <a:prstGeom prst="rect">
            <a:avLst/>
          </a:prstGeom>
        </p:spPr>
      </p:pic>
    </p:spTree>
    <p:extLst>
      <p:ext uri="{BB962C8B-B14F-4D97-AF65-F5344CB8AC3E}">
        <p14:creationId xmlns:p14="http://schemas.microsoft.com/office/powerpoint/2010/main" val="36685958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Visual State Manager</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The VSM provides a structured way to make visual changes to the user interface from code. In most cases, the user interface of the application is defined in XAML, and this XAML includes markup describing how the Visual State Manager affects the visuals of the user interface.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B4D155F-A4B7-5B47-83F0-3C5C4506DC82}"/>
              </a:ext>
            </a:extLst>
          </p:cNvPr>
          <p:cNvPicPr>
            <a:picLocks noChangeAspect="1"/>
          </p:cNvPicPr>
          <p:nvPr/>
        </p:nvPicPr>
        <p:blipFill>
          <a:blip r:embed="rId3"/>
          <a:stretch>
            <a:fillRect/>
          </a:stretch>
        </p:blipFill>
        <p:spPr>
          <a:xfrm>
            <a:off x="7067836" y="4479390"/>
            <a:ext cx="4508500" cy="1803400"/>
          </a:xfrm>
          <a:prstGeom prst="rect">
            <a:avLst/>
          </a:prstGeom>
        </p:spPr>
      </p:pic>
    </p:spTree>
    <p:extLst>
      <p:ext uri="{BB962C8B-B14F-4D97-AF65-F5344CB8AC3E}">
        <p14:creationId xmlns:p14="http://schemas.microsoft.com/office/powerpoint/2010/main" val="17380835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s-ES_tradnl" dirty="0" err="1"/>
              <a:t>References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781937"/>
            <a:ext cx="10515600" cy="4573649"/>
          </a:xfrm>
        </p:spPr>
        <p:txBody>
          <a:bodyPr>
            <a:normAutofit/>
          </a:bodyPr>
          <a:lstStyle/>
          <a:p>
            <a:r>
              <a:rPr lang="en-US" dirty="0">
                <a:hlinkClick r:id="rId3"/>
              </a:rPr>
              <a:t>https://docs.microsoft.com/en-us/xamarin/xamarin-forms/app-fundamentals/templates/data-templates/selector</a:t>
            </a:r>
            <a:endParaRPr lang="en-US" dirty="0"/>
          </a:p>
          <a:p>
            <a:r>
              <a:rPr lang="en-US" dirty="0">
                <a:hlinkClick r:id="rId4"/>
              </a:rPr>
              <a:t>https://docs.microsoft.com/en-us/xamarin/xamarin-forms/user-interface/styles/xaml/</a:t>
            </a:r>
            <a:endParaRPr lang="en-US" dirty="0"/>
          </a:p>
          <a:p>
            <a:r>
              <a:rPr lang="en-US" dirty="0">
                <a:hlinkClick r:id="rId5"/>
              </a:rPr>
              <a:t>https://docs.microsoft.com/en-us/xamarin/xamarin-forms/app-fundamentals/behaviors/</a:t>
            </a:r>
            <a:endParaRPr lang="en-US" dirty="0"/>
          </a:p>
          <a:p>
            <a:r>
              <a:rPr lang="en-US" dirty="0">
                <a:hlinkClick r:id="rId6"/>
              </a:rPr>
              <a:t>https://docs.microsoft.com/en-us/xamarin/xamarin-forms/app-fundamentals/triggers</a:t>
            </a:r>
            <a:endParaRPr lang="en-US" dirty="0"/>
          </a:p>
          <a:p>
            <a:r>
              <a:rPr lang="en-US" dirty="0">
                <a:hlinkClick r:id="rId7"/>
              </a:rPr>
              <a:t>https://</a:t>
            </a:r>
            <a:r>
              <a:rPr lang="en-US" dirty="0" err="1">
                <a:hlinkClick r:id="rId7"/>
              </a:rPr>
              <a:t>docs.microsoft.com</a:t>
            </a:r>
            <a:r>
              <a:rPr lang="en-US" dirty="0">
                <a:hlinkClick r:id="rId7"/>
              </a:rPr>
              <a:t>/</a:t>
            </a:r>
            <a:r>
              <a:rPr lang="en-US" dirty="0" err="1">
                <a:hlinkClick r:id="rId7"/>
              </a:rPr>
              <a:t>en</a:t>
            </a:r>
            <a:r>
              <a:rPr lang="en-US" dirty="0">
                <a:hlinkClick r:id="rId7"/>
              </a:rPr>
              <a:t>-us/</a:t>
            </a:r>
            <a:r>
              <a:rPr lang="en-US" dirty="0" err="1">
                <a:hlinkClick r:id="rId7"/>
              </a:rPr>
              <a:t>xamarin</a:t>
            </a:r>
            <a:r>
              <a:rPr lang="en-US" dirty="0">
                <a:hlinkClick r:id="rId7"/>
              </a:rPr>
              <a:t>/</a:t>
            </a:r>
            <a:r>
              <a:rPr lang="en-US" dirty="0" err="1">
                <a:hlinkClick r:id="rId7"/>
              </a:rPr>
              <a:t>xamarin</a:t>
            </a:r>
            <a:r>
              <a:rPr lang="en-US" dirty="0">
                <a:hlinkClick r:id="rId7"/>
              </a:rPr>
              <a:t>-forms/app-fundamentals/custom-renderer/</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2620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s-ES_tradnl" dirty="0" err="1"/>
              <a:t>References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781937"/>
            <a:ext cx="10515600" cy="4573649"/>
          </a:xfrm>
        </p:spPr>
        <p:txBody>
          <a:bodyPr>
            <a:normAutofit/>
          </a:bodyPr>
          <a:lstStyle/>
          <a:p>
            <a:r>
              <a:rPr lang="en-US" dirty="0">
                <a:hlinkClick r:id="rId3"/>
              </a:rPr>
              <a:t>https://docs.microsoft.com/en-us/xamarin/xamarin-forms/app-fundamentals/effects/</a:t>
            </a:r>
            <a:endParaRPr lang="en-US" dirty="0"/>
          </a:p>
          <a:p>
            <a:r>
              <a:rPr lang="en-US" dirty="0">
                <a:hlinkClick r:id="rId4"/>
              </a:rPr>
              <a:t>https://docs.microsoft.com/en-us/xamarin/xamarin-forms/app-fundamentals/dependency-service/introduction</a:t>
            </a:r>
            <a:endParaRPr lang="en-US" dirty="0"/>
          </a:p>
          <a:p>
            <a:r>
              <a:rPr lang="en-US" dirty="0">
                <a:hlinkClick r:id="rId5"/>
              </a:rPr>
              <a:t>https://docs.microsoft.com/en-us/xamarin/xamarin-forms/platform/platform-specifics/</a:t>
            </a:r>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en</a:t>
            </a:r>
            <a:r>
              <a:rPr lang="en-US" dirty="0">
                <a:hlinkClick r:id="rId6"/>
              </a:rPr>
              <a:t>-us/</a:t>
            </a:r>
            <a:r>
              <a:rPr lang="en-US" dirty="0" err="1">
                <a:hlinkClick r:id="rId6"/>
              </a:rPr>
              <a:t>xamarin</a:t>
            </a:r>
            <a:r>
              <a:rPr lang="en-US" dirty="0">
                <a:hlinkClick r:id="rId6"/>
              </a:rPr>
              <a:t>/</a:t>
            </a:r>
            <a:r>
              <a:rPr lang="en-US" dirty="0" err="1">
                <a:hlinkClick r:id="rId6"/>
              </a:rPr>
              <a:t>xamarin</a:t>
            </a:r>
            <a:r>
              <a:rPr lang="en-US" dirty="0">
                <a:hlinkClick r:id="rId6"/>
              </a:rPr>
              <a:t>-forms/user-interface/visual-state-manager</a:t>
            </a:r>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27538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65" y="1686200"/>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1" y="4174324"/>
            <a:ext cx="8362536" cy="1244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err="1">
                <a:latin typeface="+mj-lt"/>
                <a:cs typeface="Arial"/>
              </a:rPr>
              <a:t>Xamarin.Forms</a:t>
            </a:r>
            <a:r>
              <a:rPr lang="en-US" sz="1961" dirty="0">
                <a:latin typeface="+mj-lt"/>
                <a:cs typeface="Arial"/>
              </a:rPr>
              <a:t> Advanced Topics</a:t>
            </a:r>
          </a:p>
          <a:p>
            <a:r>
              <a:rPr lang="en-US" sz="1961" dirty="0">
                <a:latin typeface="+mj-lt"/>
                <a:cs typeface="Arial"/>
              </a:rPr>
              <a:t>DEMO: </a:t>
            </a:r>
            <a:r>
              <a:rPr lang="en-US" sz="1961" dirty="0">
                <a:latin typeface="+mj-lt"/>
                <a:cs typeface="Arial"/>
                <a:hlinkClick r:id="rId3"/>
              </a:rPr>
              <a:t>https://</a:t>
            </a:r>
            <a:r>
              <a:rPr lang="en-US" sz="1961" dirty="0" err="1">
                <a:latin typeface="+mj-lt"/>
                <a:cs typeface="Arial"/>
                <a:hlinkClick r:id="rId3"/>
              </a:rPr>
              <a:t>github.com</a:t>
            </a:r>
            <a:r>
              <a:rPr lang="en-US" sz="1961" dirty="0">
                <a:latin typeface="+mj-lt"/>
                <a:cs typeface="Arial"/>
                <a:hlinkClick r:id="rId3"/>
              </a:rPr>
              <a:t>/</a:t>
            </a:r>
            <a:r>
              <a:rPr lang="en-US" sz="1961" dirty="0" err="1">
                <a:latin typeface="+mj-lt"/>
                <a:cs typeface="Arial"/>
                <a:hlinkClick r:id="rId3"/>
              </a:rPr>
              <a:t>AlejandroRuiz</a:t>
            </a:r>
            <a:r>
              <a:rPr lang="en-US" sz="1961" dirty="0">
                <a:latin typeface="+mj-lt"/>
                <a:cs typeface="Arial"/>
                <a:hlinkClick r:id="rId3"/>
              </a:rPr>
              <a:t>/</a:t>
            </a:r>
            <a:r>
              <a:rPr lang="en-US" sz="1961" dirty="0" err="1">
                <a:latin typeface="+mj-lt"/>
                <a:cs typeface="Arial"/>
                <a:hlinkClick r:id="rId3"/>
              </a:rPr>
              <a:t>AdvancedTopicsCommunityAnniversary</a:t>
            </a:r>
            <a:endParaRPr lang="en-US" sz="1961" dirty="0">
              <a:latin typeface="+mj-lt"/>
              <a:cs typeface="Arial"/>
            </a:endParaRP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6"/>
            <a:ext cx="9540280" cy="414999"/>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sz="1765" dirty="0" err="1">
                  <a:latin typeface="+mj-lt"/>
                  <a:cs typeface="Arial"/>
                  <a:hlinkClick r:id="rId4"/>
                </a:rPr>
                <a:t>alejandro@alejandroruizvarela.com</a:t>
              </a:r>
              <a:endParaRPr lang="en-US" sz="1765"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sz="1765" dirty="0">
                  <a:latin typeface="+mj-lt"/>
                  <a:cs typeface="Arial"/>
                  <a:hlinkClick r:id="rId5"/>
                </a:rPr>
                <a:t>https://</a:t>
              </a:r>
              <a:r>
                <a:rPr lang="en-US" sz="1765" dirty="0" err="1">
                  <a:latin typeface="+mj-lt"/>
                  <a:cs typeface="Arial"/>
                  <a:hlinkClick r:id="rId5"/>
                </a:rPr>
                <a:t>alejandroruizvarela.blogspot.mx</a:t>
              </a:r>
              <a:endParaRPr lang="en-US" sz="1765"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514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s-ES_tradnl" dirty="0"/>
              <a:t>Agenda</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7"/>
            <a:ext cx="10515600" cy="4219388"/>
          </a:xfrm>
        </p:spPr>
        <p:txBody>
          <a:bodyPr>
            <a:normAutofit/>
          </a:bodyPr>
          <a:lstStyle/>
          <a:p>
            <a:r>
              <a:rPr lang="en-US" dirty="0" err="1"/>
              <a:t>DataTemplate</a:t>
            </a:r>
            <a:r>
              <a:rPr lang="en-US" dirty="0"/>
              <a:t> Selector</a:t>
            </a:r>
          </a:p>
          <a:p>
            <a:r>
              <a:rPr lang="en-US" dirty="0"/>
              <a:t>Themes / Styles</a:t>
            </a:r>
          </a:p>
          <a:p>
            <a:r>
              <a:rPr lang="en-US" dirty="0"/>
              <a:t>Behaviors</a:t>
            </a:r>
          </a:p>
          <a:p>
            <a:r>
              <a:rPr lang="en-US" dirty="0"/>
              <a:t>Triggers</a:t>
            </a:r>
          </a:p>
          <a:p>
            <a:r>
              <a:rPr lang="en-US" dirty="0"/>
              <a:t>Renderers - Effects</a:t>
            </a:r>
          </a:p>
          <a:p>
            <a:r>
              <a:rPr lang="en-US" dirty="0"/>
              <a:t>Dependency Service</a:t>
            </a:r>
          </a:p>
          <a:p>
            <a:r>
              <a:rPr lang="en-US" dirty="0"/>
              <a:t>Platform-Specifics</a:t>
            </a:r>
          </a:p>
          <a:p>
            <a:r>
              <a:rPr lang="en-US" dirty="0"/>
              <a:t>Visual State Manager</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8291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err="1"/>
              <a:t>DataTemplate</a:t>
            </a:r>
            <a:r>
              <a:rPr lang="en-US" dirty="0"/>
              <a:t> Selector</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A </a:t>
            </a:r>
            <a:r>
              <a:rPr lang="en-US" dirty="0" err="1"/>
              <a:t>DataTemplateSelector</a:t>
            </a:r>
            <a:r>
              <a:rPr lang="en-US" dirty="0"/>
              <a:t> can be used to choose a </a:t>
            </a:r>
            <a:r>
              <a:rPr lang="en-US" dirty="0" err="1"/>
              <a:t>DataTemplate</a:t>
            </a:r>
            <a:r>
              <a:rPr lang="en-US" dirty="0"/>
              <a:t> at runtime based on the value of a data-bound property. This enables multiple </a:t>
            </a:r>
            <a:r>
              <a:rPr lang="en-US" dirty="0" err="1"/>
              <a:t>DataTemplates</a:t>
            </a:r>
            <a:r>
              <a:rPr lang="en-US" dirty="0"/>
              <a:t> to be applied to the same type of object in order to customize the appearance of select objects.</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964CB7-16F5-864E-8069-D68769F9AD1D}"/>
              </a:ext>
            </a:extLst>
          </p:cNvPr>
          <p:cNvPicPr>
            <a:picLocks noChangeAspect="1"/>
          </p:cNvPicPr>
          <p:nvPr/>
        </p:nvPicPr>
        <p:blipFill>
          <a:blip r:embed="rId3"/>
          <a:stretch>
            <a:fillRect/>
          </a:stretch>
        </p:blipFill>
        <p:spPr>
          <a:xfrm>
            <a:off x="7935616" y="3874605"/>
            <a:ext cx="3709511" cy="2473007"/>
          </a:xfrm>
          <a:prstGeom prst="rect">
            <a:avLst/>
          </a:prstGeom>
        </p:spPr>
      </p:pic>
    </p:spTree>
    <p:extLst>
      <p:ext uri="{BB962C8B-B14F-4D97-AF65-F5344CB8AC3E}">
        <p14:creationId xmlns:p14="http://schemas.microsoft.com/office/powerpoint/2010/main" val="32309014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Themes / Styles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7378134" cy="4002834"/>
          </a:xfrm>
        </p:spPr>
        <p:txBody>
          <a:bodyPr>
            <a:normAutofit/>
          </a:bodyPr>
          <a:lstStyle/>
          <a:p>
            <a:r>
              <a:rPr lang="en-US" dirty="0" err="1"/>
              <a:t>Xamarin.Forms</a:t>
            </a:r>
            <a:r>
              <a:rPr lang="en-US" dirty="0"/>
              <a:t> applications often contain multiple controls that have an identical appearance. Setting the appearance of each individual control can be repetitive and error prone. Instead, styles can be created that customize control appearance by grouping and settings properties available on the control type.</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BAA465F-66AA-544A-B405-04D2D6145712}"/>
              </a:ext>
            </a:extLst>
          </p:cNvPr>
          <p:cNvSpPr/>
          <p:nvPr/>
        </p:nvSpPr>
        <p:spPr>
          <a:xfrm>
            <a:off x="7861465" y="-8681"/>
            <a:ext cx="4330535" cy="6875362"/>
          </a:xfrm>
          <a:prstGeom prst="rect">
            <a:avLst/>
          </a:prstGeom>
          <a:solidFill>
            <a:srgbClr val="4DD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a:extLst>
              <a:ext uri="{FF2B5EF4-FFF2-40B4-BE49-F238E27FC236}">
                <a16:creationId xmlns:a16="http://schemas.microsoft.com/office/drawing/2014/main" id="{4EDE470C-1C1D-9943-A295-3A0518CD2E2C}"/>
              </a:ext>
            </a:extLst>
          </p:cNvPr>
          <p:cNvPicPr>
            <a:picLocks noChangeAspect="1"/>
          </p:cNvPicPr>
          <p:nvPr/>
        </p:nvPicPr>
        <p:blipFill>
          <a:blip r:embed="rId3"/>
          <a:stretch>
            <a:fillRect/>
          </a:stretch>
        </p:blipFill>
        <p:spPr>
          <a:xfrm>
            <a:off x="7861465" y="2057624"/>
            <a:ext cx="4330535" cy="2565611"/>
          </a:xfrm>
          <a:prstGeom prst="rect">
            <a:avLst/>
          </a:prstGeom>
        </p:spPr>
      </p:pic>
    </p:spTree>
    <p:extLst>
      <p:ext uri="{BB962C8B-B14F-4D97-AF65-F5344CB8AC3E}">
        <p14:creationId xmlns:p14="http://schemas.microsoft.com/office/powerpoint/2010/main" val="13273748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s-ES_tradnl" dirty="0" err="1"/>
              <a:t>Behaviors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Behaviors lets you add functionality to user interface controls without having to subclass them. Behaviors are written in code and added to controls in XAML or code.</a:t>
            </a:r>
            <a:endParaRPr lang="es-ES_tradnl" dirty="0"/>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7D387E4-03F9-6342-9E57-2196D10BC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917" y="3315563"/>
            <a:ext cx="1836232" cy="3057230"/>
          </a:xfrm>
          <a:prstGeom prst="rect">
            <a:avLst/>
          </a:prstGeom>
        </p:spPr>
      </p:pic>
    </p:spTree>
    <p:extLst>
      <p:ext uri="{BB962C8B-B14F-4D97-AF65-F5344CB8AC3E}">
        <p14:creationId xmlns:p14="http://schemas.microsoft.com/office/powerpoint/2010/main" val="33317656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Triggers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Triggers allow you to express actions declaratively in XAML that change the appearance of controls based on events or property changes.</a:t>
            </a:r>
          </a:p>
          <a:p>
            <a:r>
              <a:rPr lang="en-US" dirty="0"/>
              <a:t>You can assign a trigger directly to a control, or add it to a page-level or app-level resource dictionary to be applied to multiple controls.</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E33034-85A1-C141-A93A-7E0ECD73E96A}"/>
              </a:ext>
            </a:extLst>
          </p:cNvPr>
          <p:cNvPicPr>
            <a:picLocks noChangeAspect="1"/>
          </p:cNvPicPr>
          <p:nvPr/>
        </p:nvPicPr>
        <p:blipFill>
          <a:blip r:embed="rId3"/>
          <a:stretch>
            <a:fillRect/>
          </a:stretch>
        </p:blipFill>
        <p:spPr>
          <a:xfrm>
            <a:off x="8316338" y="4089115"/>
            <a:ext cx="3076271" cy="2265254"/>
          </a:xfrm>
          <a:prstGeom prst="rect">
            <a:avLst/>
          </a:prstGeom>
        </p:spPr>
      </p:pic>
    </p:spTree>
    <p:extLst>
      <p:ext uri="{BB962C8B-B14F-4D97-AF65-F5344CB8AC3E}">
        <p14:creationId xmlns:p14="http://schemas.microsoft.com/office/powerpoint/2010/main" val="3477489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Renderers - Effects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lnSpcReduction="10000"/>
          </a:bodyPr>
          <a:lstStyle/>
          <a:p>
            <a:r>
              <a:rPr lang="en-US" dirty="0"/>
              <a:t>Renderers: </a:t>
            </a:r>
            <a:r>
              <a:rPr lang="en-US" dirty="0" err="1"/>
              <a:t>Xamarin.Forms</a:t>
            </a:r>
            <a:r>
              <a:rPr lang="en-US" dirty="0"/>
              <a:t> user interfaces are rendered using the native controls of the target platform, allowing </a:t>
            </a:r>
            <a:r>
              <a:rPr lang="en-US" dirty="0" err="1"/>
              <a:t>Xamarin.Forms</a:t>
            </a:r>
            <a:r>
              <a:rPr lang="en-US" dirty="0"/>
              <a:t> applications to retain the appropriate look and feel for each platform. Custom Renderers let developers override this process to customize the appearance and behavior of </a:t>
            </a:r>
            <a:r>
              <a:rPr lang="en-US" dirty="0" err="1"/>
              <a:t>Xamarin.Forms</a:t>
            </a:r>
            <a:r>
              <a:rPr lang="en-US" dirty="0"/>
              <a:t> controls on each platform.</a:t>
            </a:r>
          </a:p>
          <a:p>
            <a:r>
              <a:rPr lang="en-US" dirty="0"/>
              <a:t>Effects: </a:t>
            </a:r>
            <a:r>
              <a:rPr lang="en-US" dirty="0" err="1"/>
              <a:t>Xamarin.Forms</a:t>
            </a:r>
            <a:r>
              <a:rPr lang="en-US" dirty="0"/>
              <a:t> user interfaces are rendered using the native controls of the target platform, allowing </a:t>
            </a:r>
            <a:r>
              <a:rPr lang="en-US" dirty="0" err="1"/>
              <a:t>Xamarin.Forms</a:t>
            </a:r>
            <a:r>
              <a:rPr lang="en-US" dirty="0"/>
              <a:t> applications to retain the appropriate look and feel for each platform. Effects allow the native controls on each platform to be customized without having to resort to a custom renderer implementation.</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5828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a:p>
        </p:txBody>
      </p:sp>
      <p:pic>
        <p:nvPicPr>
          <p:cNvPr id="7" name="Picture 6">
            <a:extLst>
              <a:ext uri="{FF2B5EF4-FFF2-40B4-BE49-F238E27FC236}">
                <a16:creationId xmlns:a16="http://schemas.microsoft.com/office/drawing/2014/main" id="{F3537A2D-3D7D-4B4E-A749-9ED95EC3CD1D}"/>
              </a:ext>
            </a:extLst>
          </p:cNvPr>
          <p:cNvPicPr>
            <a:picLocks noChangeAspect="1"/>
          </p:cNvPicPr>
          <p:nvPr/>
        </p:nvPicPr>
        <p:blipFill>
          <a:blip r:embed="rId2"/>
          <a:stretch>
            <a:fillRect/>
          </a:stretch>
        </p:blipFill>
        <p:spPr>
          <a:xfrm>
            <a:off x="-369870" y="0"/>
            <a:ext cx="12192000" cy="6858000"/>
          </a:xfrm>
          <a:prstGeom prst="rect">
            <a:avLst/>
          </a:prstGeom>
        </p:spPr>
      </p:pic>
    </p:spTree>
    <p:extLst>
      <p:ext uri="{BB962C8B-B14F-4D97-AF65-F5344CB8AC3E}">
        <p14:creationId xmlns:p14="http://schemas.microsoft.com/office/powerpoint/2010/main" val="404343469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Dependency Service</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err="1"/>
              <a:t>Xamarin.Forms</a:t>
            </a:r>
            <a:r>
              <a:rPr lang="en-US" dirty="0"/>
              <a:t> allows developers to define behavior in platform-specific projects. </a:t>
            </a:r>
            <a:r>
              <a:rPr lang="en-US" dirty="0" err="1"/>
              <a:t>DependencyService</a:t>
            </a:r>
            <a:r>
              <a:rPr lang="en-US" dirty="0"/>
              <a:t> then finds the right platform implementation, allowing shared code to access the native functionality.</a:t>
            </a:r>
            <a:endParaRPr lang="es-ES_tradnl"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EB1794-386B-1440-97C8-C6C72755C6B7}"/>
              </a:ext>
            </a:extLst>
          </p:cNvPr>
          <p:cNvPicPr>
            <a:picLocks noChangeAspect="1"/>
          </p:cNvPicPr>
          <p:nvPr/>
        </p:nvPicPr>
        <p:blipFill>
          <a:blip r:embed="rId3"/>
          <a:stretch>
            <a:fillRect/>
          </a:stretch>
        </p:blipFill>
        <p:spPr>
          <a:xfrm>
            <a:off x="7253555" y="3429000"/>
            <a:ext cx="4430816" cy="2990801"/>
          </a:xfrm>
          <a:prstGeom prst="rect">
            <a:avLst/>
          </a:prstGeom>
        </p:spPr>
      </p:pic>
    </p:spTree>
    <p:extLst>
      <p:ext uri="{BB962C8B-B14F-4D97-AF65-F5344CB8AC3E}">
        <p14:creationId xmlns:p14="http://schemas.microsoft.com/office/powerpoint/2010/main" val="424879257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769</Words>
  <Application>Microsoft Macintosh PowerPoint</Application>
  <PresentationFormat>Widescreen</PresentationFormat>
  <Paragraphs>64</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Segoe UI</vt:lpstr>
      <vt:lpstr>Office Theme</vt:lpstr>
      <vt:lpstr>PowerPoint Presentation</vt:lpstr>
      <vt:lpstr>Agenda</vt:lpstr>
      <vt:lpstr>DataTemplate Selector</vt:lpstr>
      <vt:lpstr>Themes / Styles</vt:lpstr>
      <vt:lpstr>Behaviors</vt:lpstr>
      <vt:lpstr>Triggers</vt:lpstr>
      <vt:lpstr>Renderers - Effects</vt:lpstr>
      <vt:lpstr>PowerPoint Presentation</vt:lpstr>
      <vt:lpstr>Dependency Service</vt:lpstr>
      <vt:lpstr>Platform-Specifics</vt:lpstr>
      <vt:lpstr>Visual State Manager</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12</cp:revision>
  <dcterms:created xsi:type="dcterms:W3CDTF">2019-11-17T18:24:27Z</dcterms:created>
  <dcterms:modified xsi:type="dcterms:W3CDTF">2019-11-18T20:59:16Z</dcterms:modified>
</cp:coreProperties>
</file>